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257" r:id="rId3"/>
    <p:sldId id="847" r:id="rId4"/>
    <p:sldId id="848" r:id="rId5"/>
    <p:sldId id="850" r:id="rId6"/>
  </p:sldIdLst>
  <p:sldSz cx="12192000" cy="6858000"/>
  <p:notesSz cx="6797675" cy="99266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8CBAD"/>
    <a:srgbClr val="FF6600"/>
    <a:srgbClr val="FFC000"/>
    <a:srgbClr val="FFCCFF"/>
    <a:srgbClr val="000000"/>
    <a:srgbClr val="54EAB3"/>
    <a:srgbClr val="0000CC"/>
    <a:srgbClr val="8FAADC"/>
    <a:srgbClr val="05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สไตล์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ไม่มีสไตล์ ไม่มีเส้นตาราง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ไม่มีสไตล์, เส้นตาราง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สไตล์สีปานกลาง 1 - เน้น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A111915-BE36-4E01-A7E5-04B1672EAD32}" styleName="สไตล์สีอ่อน 2 - เน้น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D27102A9-8310-4765-A935-A1911B00CA55}" styleName="สไตล์สีอ่อน 1 - เน้น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3296810-A885-4BE3-A3E7-6D5BEEA58F35}" styleName="สไตล์สีปานกลาง 2 - เน้น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สไตล์สีอ่อน 1 - เน้น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สไตล์สีอ่อน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สไตล์สีอ่อน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4301" autoAdjust="0"/>
  </p:normalViewPr>
  <p:slideViewPr>
    <p:cSldViewPr snapToGrid="0">
      <p:cViewPr varScale="1">
        <p:scale>
          <a:sx n="69" d="100"/>
          <a:sy n="69" d="100"/>
        </p:scale>
        <p:origin x="-436" y="-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58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5560" tIns="47780" rIns="95560" bIns="47780" rtlCol="0"/>
          <a:lstStyle>
            <a:lvl1pPr algn="l">
              <a:defRPr sz="13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5560" tIns="47780" rIns="95560" bIns="47780" rtlCol="0"/>
          <a:lstStyle>
            <a:lvl1pPr algn="r">
              <a:defRPr sz="1300"/>
            </a:lvl1pPr>
          </a:lstStyle>
          <a:p>
            <a:fld id="{9AC8ECF9-872C-4671-8175-6C9A2B62FD45}" type="datetimeFigureOut">
              <a:rPr lang="th-TH" smtClean="0"/>
              <a:t>09/11/61</a:t>
            </a:fld>
            <a:endParaRPr lang="th-TH"/>
          </a:p>
        </p:txBody>
      </p:sp>
      <p:sp>
        <p:nvSpPr>
          <p:cNvPr id="4" name="ตัวแทนรูปบนสไลด์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0" tIns="47780" rIns="95560" bIns="4778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5560" tIns="47780" rIns="95560" bIns="47780" rtlCol="0"/>
          <a:lstStyle/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5560" tIns="47780" rIns="95560" bIns="47780" rtlCol="0" anchor="b"/>
          <a:lstStyle>
            <a:lvl1pPr algn="l">
              <a:defRPr sz="1300"/>
            </a:lvl1pPr>
          </a:lstStyle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5560" tIns="47780" rIns="95560" bIns="47780" rtlCol="0" anchor="b"/>
          <a:lstStyle>
            <a:lvl1pPr algn="r">
              <a:defRPr sz="1300"/>
            </a:lvl1pPr>
          </a:lstStyle>
          <a:p>
            <a:fld id="{02C29DCB-9FAB-4AB6-980F-401C3DB1763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8834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xmlns="" id="{0440B65C-D5EF-48EC-849C-8564B64290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ชื่อเรื่องรอง 2">
            <a:extLst>
              <a:ext uri="{FF2B5EF4-FFF2-40B4-BE49-F238E27FC236}">
                <a16:creationId xmlns:a16="http://schemas.microsoft.com/office/drawing/2014/main" xmlns="" id="{65237EC6-BB2E-4088-BF7D-678CDFC7BE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xmlns="" id="{4A29D3BF-7C05-42F9-BE7E-1833BD5E1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D2FF6-A1F0-4714-8A9F-C96885F72253}" type="datetime1">
              <a:rPr lang="th-TH" smtClean="0"/>
              <a:t>09/11/61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xmlns="" id="{F341E746-0992-45EA-BF26-EF68E978A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h-TH"/>
              <a:t>นายสุรชัย รสโสดา นักวิชาการสาธารณสุขปฏิบัติการ สำนักงานเขตสุขภาพที่ ๘ โทร. ๐๘๙-๘๖๒๐๕๓๐</a:t>
            </a:r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xmlns="" id="{C99B6E69-40E1-4A1B-BDEE-9575640E1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7688-7AC8-4C09-97E0-E2A00722588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4927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xmlns="" id="{995A5CF2-9D5B-483F-AD69-738FCD3B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>
            <a:extLst>
              <a:ext uri="{FF2B5EF4-FFF2-40B4-BE49-F238E27FC236}">
                <a16:creationId xmlns:a16="http://schemas.microsoft.com/office/drawing/2014/main" xmlns="" id="{48E21A08-F7B0-4A10-BA31-441F943B7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xmlns="" id="{8A54BB6B-8624-4C06-BDA0-B6C494CBC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72B61-9116-4CC6-BC85-397B9B53D2C3}" type="datetime1">
              <a:rPr lang="th-TH" smtClean="0"/>
              <a:t>09/11/61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xmlns="" id="{CC15A24A-A827-4917-8A14-DF80090EA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h-TH"/>
              <a:t>นายสุรชัย รสโสดา นักวิชาการสาธารณสุขปฏิบัติการ สำนักงานเขตสุขภาพที่ ๘ โทร. ๐๘๙-๘๖๒๐๕๓๐</a:t>
            </a:r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xmlns="" id="{1A7FB886-F96B-4980-A63A-F7727B49D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7688-7AC8-4C09-97E0-E2A00722588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54296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>
            <a:extLst>
              <a:ext uri="{FF2B5EF4-FFF2-40B4-BE49-F238E27FC236}">
                <a16:creationId xmlns:a16="http://schemas.microsoft.com/office/drawing/2014/main" xmlns="" id="{EC7A7289-9120-455C-B455-1A56488D96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>
            <a:extLst>
              <a:ext uri="{FF2B5EF4-FFF2-40B4-BE49-F238E27FC236}">
                <a16:creationId xmlns:a16="http://schemas.microsoft.com/office/drawing/2014/main" xmlns="" id="{7B4B454E-A81B-47C4-9A73-43DB3DD15A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xmlns="" id="{BFE1EBC4-C09D-48E0-A26F-48059D8F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DFF3E-634A-47B7-BC7A-ECA358FB1009}" type="datetime1">
              <a:rPr lang="th-TH" smtClean="0"/>
              <a:t>09/11/61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xmlns="" id="{EC7D3D9C-6CF6-4D27-94D9-FAF97C765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h-TH"/>
              <a:t>นายสุรชัย รสโสดา นักวิชาการสาธารณสุขปฏิบัติการ สำนักงานเขตสุขภาพที่ ๘ โทร. ๐๘๙-๘๖๒๐๕๓๐</a:t>
            </a:r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xmlns="" id="{5632CB40-9A88-42C8-9923-600D34279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7688-7AC8-4C09-97E0-E2A00722588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25456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190626" y="1151930"/>
            <a:ext cx="9810751" cy="2321719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90626" y="3545086"/>
            <a:ext cx="9810751" cy="794743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067"/>
            </a:lvl1pPr>
            <a:lvl2pPr marL="0" indent="191318" algn="ctr">
              <a:spcBef>
                <a:spcPts val="0"/>
              </a:spcBef>
              <a:buSzTx/>
              <a:buNone/>
              <a:defRPr sz="3067"/>
            </a:lvl2pPr>
            <a:lvl3pPr marL="0" indent="382636" algn="ctr">
              <a:spcBef>
                <a:spcPts val="0"/>
              </a:spcBef>
              <a:buSzTx/>
              <a:buNone/>
              <a:defRPr sz="3067"/>
            </a:lvl3pPr>
            <a:lvl4pPr marL="0" indent="573955" algn="ctr">
              <a:spcBef>
                <a:spcPts val="0"/>
              </a:spcBef>
              <a:buSzTx/>
              <a:buNone/>
              <a:defRPr sz="3067"/>
            </a:lvl4pPr>
            <a:lvl5pPr marL="0" indent="765273" algn="ctr">
              <a:spcBef>
                <a:spcPts val="0"/>
              </a:spcBef>
              <a:buSzTx/>
              <a:buNone/>
              <a:defRPr sz="3067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xmlns="" id="{777D035C-572E-44DA-902A-84EEA9B890C8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5336D30D-0468-43B6-A4BA-8842C1A293F9}" type="slidenum">
              <a:rPr lang="th-TH" altLang="th-TH">
                <a:solidFill>
                  <a:srgbClr val="000000"/>
                </a:solidFill>
              </a:rPr>
              <a:pPr/>
              <a:t>‹#›</a:t>
            </a:fld>
            <a:endParaRPr lang="th-TH" alt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93130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524000" y="473274"/>
            <a:ext cx="9144000" cy="4152305"/>
          </a:xfrm>
          <a:prstGeom prst="rect">
            <a:avLst/>
          </a:prstGeom>
        </p:spPr>
        <p:txBody>
          <a:bodyPr lIns="57396" tIns="28698" rIns="57396" bIns="28698" anchor="t">
            <a:noAutofit/>
          </a:bodyPr>
          <a:lstStyle/>
          <a:p>
            <a:pPr lvl="0"/>
            <a:endParaRPr noProof="0">
              <a:sym typeface="Helvetica Neue"/>
            </a:endParaRPr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190626" y="4723804"/>
            <a:ext cx="9810751" cy="1000125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90626" y="5732859"/>
            <a:ext cx="9810751" cy="794743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067"/>
            </a:lvl1pPr>
            <a:lvl2pPr marL="0" indent="191318" algn="ctr">
              <a:spcBef>
                <a:spcPts val="0"/>
              </a:spcBef>
              <a:buSzTx/>
              <a:buNone/>
              <a:defRPr sz="3067"/>
            </a:lvl2pPr>
            <a:lvl3pPr marL="0" indent="382636" algn="ctr">
              <a:spcBef>
                <a:spcPts val="0"/>
              </a:spcBef>
              <a:buSzTx/>
              <a:buNone/>
              <a:defRPr sz="3067"/>
            </a:lvl3pPr>
            <a:lvl4pPr marL="0" indent="573955" algn="ctr">
              <a:spcBef>
                <a:spcPts val="0"/>
              </a:spcBef>
              <a:buSzTx/>
              <a:buNone/>
              <a:defRPr sz="3067"/>
            </a:lvl4pPr>
            <a:lvl5pPr marL="0" indent="765273" algn="ctr">
              <a:spcBef>
                <a:spcPts val="0"/>
              </a:spcBef>
              <a:buSzTx/>
              <a:buNone/>
              <a:defRPr sz="3067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xmlns="" id="{7C42C796-BC27-4C16-8CC0-E5F26DBE7818}"/>
              </a:ext>
            </a:extLst>
          </p:cNvPr>
          <p:cNvSpPr txBox="1"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0BEAAD-1BFF-4B11-8A52-7F8A82E14C41}" type="slidenum">
              <a:rPr lang="th-TH" altLang="th-TH">
                <a:solidFill>
                  <a:srgbClr val="000000"/>
                </a:solidFill>
              </a:rPr>
              <a:pPr/>
              <a:t>‹#›</a:t>
            </a:fld>
            <a:endParaRPr lang="th-TH" alt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44919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190626" y="2268142"/>
            <a:ext cx="9810751" cy="232171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xmlns="" id="{9E56AE70-EA8A-45D1-9F28-93EE5E7D87CB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EAF5D5-3756-472C-82E3-FB8BCB85A773}" type="slidenum">
              <a:rPr lang="th-TH" altLang="th-TH">
                <a:solidFill>
                  <a:srgbClr val="000000"/>
                </a:solidFill>
              </a:rPr>
              <a:pPr/>
              <a:t>‹#›</a:t>
            </a:fld>
            <a:endParaRPr lang="th-TH" alt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16096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298408" y="446485"/>
            <a:ext cx="5000625" cy="5777508"/>
          </a:xfrm>
          <a:prstGeom prst="rect">
            <a:avLst/>
          </a:prstGeom>
        </p:spPr>
        <p:txBody>
          <a:bodyPr lIns="57396" tIns="28698" rIns="57396" bIns="28698" anchor="t">
            <a:noAutofit/>
          </a:bodyPr>
          <a:lstStyle/>
          <a:p>
            <a:pPr lvl="0"/>
            <a:endParaRPr noProof="0">
              <a:sym typeface="Helvetica Neue"/>
            </a:endParaRPr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892969" y="446485"/>
            <a:ext cx="5000625" cy="2803921"/>
          </a:xfrm>
          <a:prstGeom prst="rect">
            <a:avLst/>
          </a:prstGeom>
        </p:spPr>
        <p:txBody>
          <a:bodyPr anchor="b"/>
          <a:lstStyle>
            <a:lvl1pPr>
              <a:defRPr sz="5067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3321844"/>
            <a:ext cx="5000625" cy="289321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067"/>
            </a:lvl1pPr>
            <a:lvl2pPr marL="0" indent="191318" algn="ctr">
              <a:spcBef>
                <a:spcPts val="0"/>
              </a:spcBef>
              <a:buSzTx/>
              <a:buNone/>
              <a:defRPr sz="3067"/>
            </a:lvl2pPr>
            <a:lvl3pPr marL="0" indent="382636" algn="ctr">
              <a:spcBef>
                <a:spcPts val="0"/>
              </a:spcBef>
              <a:buSzTx/>
              <a:buNone/>
              <a:defRPr sz="3067"/>
            </a:lvl3pPr>
            <a:lvl4pPr marL="0" indent="573955" algn="ctr">
              <a:spcBef>
                <a:spcPts val="0"/>
              </a:spcBef>
              <a:buSzTx/>
              <a:buNone/>
              <a:defRPr sz="3067"/>
            </a:lvl4pPr>
            <a:lvl5pPr marL="0" indent="765273" algn="ctr">
              <a:spcBef>
                <a:spcPts val="0"/>
              </a:spcBef>
              <a:buSzTx/>
              <a:buNone/>
              <a:defRPr sz="3067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xmlns="" id="{78363004-25B0-45B2-9348-6275181D7575}"/>
              </a:ext>
            </a:extLst>
          </p:cNvPr>
          <p:cNvSpPr txBox="1"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A7BC5D-E9AB-4F78-A2A4-985C89A393C5}" type="slidenum">
              <a:rPr lang="th-TH" altLang="th-TH">
                <a:solidFill>
                  <a:srgbClr val="000000"/>
                </a:solidFill>
              </a:rPr>
              <a:pPr/>
              <a:t>‹#›</a:t>
            </a:fld>
            <a:endParaRPr lang="th-TH" alt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82688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xmlns="" id="{F5FAA8B6-4393-4783-A893-40670DD29D69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DD216A-84F4-49EA-8299-8D58B3789C5C}" type="slidenum">
              <a:rPr lang="th-TH" altLang="th-TH">
                <a:solidFill>
                  <a:srgbClr val="000000"/>
                </a:solidFill>
              </a:rPr>
              <a:pPr/>
              <a:t>‹#›</a:t>
            </a:fld>
            <a:endParaRPr lang="th-TH" alt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23779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xmlns="" id="{FDA5E97D-1F0E-46B6-9F7D-FA1FD99AACF9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BEAD8D-CDBE-4F80-863D-07679B4C2EDA}" type="slidenum">
              <a:rPr lang="th-TH" altLang="th-TH">
                <a:solidFill>
                  <a:srgbClr val="000000"/>
                </a:solidFill>
              </a:rPr>
              <a:pPr/>
              <a:t>‹#›</a:t>
            </a:fld>
            <a:endParaRPr lang="th-TH" alt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78617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298408" y="1821656"/>
            <a:ext cx="5000625" cy="4420195"/>
          </a:xfrm>
          <a:prstGeom prst="rect">
            <a:avLst/>
          </a:prstGeom>
        </p:spPr>
        <p:txBody>
          <a:bodyPr lIns="57396" tIns="28698" rIns="57396" bIns="28698" anchor="t">
            <a:noAutofit/>
          </a:bodyPr>
          <a:lstStyle/>
          <a:p>
            <a:pPr lvl="0"/>
            <a:endParaRPr noProof="0">
              <a:sym typeface="Helvetica Neue"/>
            </a:endParaRPr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92969" y="1821656"/>
            <a:ext cx="5000625" cy="4420195"/>
          </a:xfrm>
          <a:prstGeom prst="rect">
            <a:avLst/>
          </a:prstGeom>
        </p:spPr>
        <p:txBody>
          <a:bodyPr/>
          <a:lstStyle>
            <a:lvl1pPr marL="286977" indent="-286977">
              <a:spcBef>
                <a:spcPts val="2679"/>
              </a:spcBef>
              <a:defRPr sz="2400"/>
            </a:lvl1pPr>
            <a:lvl2pPr marL="573955" indent="-286977">
              <a:spcBef>
                <a:spcPts val="2679"/>
              </a:spcBef>
              <a:defRPr sz="2400"/>
            </a:lvl2pPr>
            <a:lvl3pPr marL="860932" indent="-286977">
              <a:spcBef>
                <a:spcPts val="2679"/>
              </a:spcBef>
              <a:defRPr sz="2400"/>
            </a:lvl3pPr>
            <a:lvl4pPr marL="1147909" indent="-286977">
              <a:spcBef>
                <a:spcPts val="2679"/>
              </a:spcBef>
              <a:defRPr sz="2400"/>
            </a:lvl4pPr>
            <a:lvl5pPr marL="1434887" indent="-286977">
              <a:spcBef>
                <a:spcPts val="2679"/>
              </a:spcBef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xmlns="" id="{C76017E1-DCB0-4768-BCA9-98141BA52ADB}"/>
              </a:ext>
            </a:extLst>
          </p:cNvPr>
          <p:cNvSpPr txBox="1">
            <a:spLocks noGrp="1"/>
          </p:cNvSpPr>
          <p:nvPr>
            <p:ph type="sldNum" sz="quarter" idx="14"/>
          </p:nvPr>
        </p:nvSpPr>
        <p:spPr>
          <a:xfrm>
            <a:off x="5983288" y="6537325"/>
            <a:ext cx="274637" cy="268288"/>
          </a:xfr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ACA960BB-F68A-41B0-AD0E-0FE15832BF50}" type="slidenum">
              <a:rPr lang="th-TH" altLang="th-TH">
                <a:solidFill>
                  <a:srgbClr val="000000"/>
                </a:solidFill>
              </a:rPr>
              <a:pPr/>
              <a:t>‹#›</a:t>
            </a:fld>
            <a:endParaRPr lang="th-TH" alt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08155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70" y="892970"/>
            <a:ext cx="10406063" cy="50720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xmlns="" id="{210B6630-CF1E-4931-845F-2C905C2B97E8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7B7C34-CFBB-4D5D-BEC3-2C4301AB4775}" type="slidenum">
              <a:rPr lang="th-TH" altLang="th-TH">
                <a:solidFill>
                  <a:srgbClr val="000000"/>
                </a:solidFill>
              </a:rPr>
              <a:pPr/>
              <a:t>‹#›</a:t>
            </a:fld>
            <a:endParaRPr lang="th-TH" alt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00442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xmlns="" id="{50966C99-C1D7-46E6-821A-CE8D88F58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xmlns="" id="{80DEDF96-A071-4D4E-8A5E-C6A7515E04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xmlns="" id="{F1DAEB52-13E9-4E27-9828-10B57ADBE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98001-F32B-42B6-B668-7D6ABB03E5C6}" type="datetime1">
              <a:rPr lang="th-TH" smtClean="0"/>
              <a:t>09/11/61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xmlns="" id="{C7317AFA-57EB-4539-9F16-F423DF32D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h-TH"/>
              <a:t>นายสุรชัย รสโสดา นักวิชาการสาธารณสุขปฏิบัติการ สำนักงานเขตสุขภาพที่ ๘ โทร. ๐๘๙-๘๖๒๐๕๓๐</a:t>
            </a:r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xmlns="" id="{8AF8DD5C-986E-440E-8B53-3996715A3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7688-7AC8-4C09-97E0-E2A00722588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895534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298408" y="3580804"/>
            <a:ext cx="5000625" cy="2652117"/>
          </a:xfrm>
          <a:prstGeom prst="rect">
            <a:avLst/>
          </a:prstGeom>
        </p:spPr>
        <p:txBody>
          <a:bodyPr lIns="57396" tIns="28698" rIns="57396" bIns="28698" anchor="t">
            <a:noAutofit/>
          </a:bodyPr>
          <a:lstStyle/>
          <a:p>
            <a:pPr lvl="0"/>
            <a:endParaRPr noProof="0">
              <a:sym typeface="Helvetica Neue"/>
            </a:endParaRPr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298408" y="625079"/>
            <a:ext cx="5000625" cy="2652117"/>
          </a:xfrm>
          <a:prstGeom prst="rect">
            <a:avLst/>
          </a:prstGeom>
        </p:spPr>
        <p:txBody>
          <a:bodyPr lIns="57396" tIns="28698" rIns="57396" bIns="28698" anchor="t">
            <a:noAutofit/>
          </a:bodyPr>
          <a:lstStyle/>
          <a:p>
            <a:pPr lvl="0"/>
            <a:endParaRPr noProof="0">
              <a:sym typeface="Helvetica Neue"/>
            </a:endParaRPr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892969" y="625079"/>
            <a:ext cx="5000625" cy="5607844"/>
          </a:xfrm>
          <a:prstGeom prst="rect">
            <a:avLst/>
          </a:prstGeom>
        </p:spPr>
        <p:txBody>
          <a:bodyPr lIns="57396" tIns="28698" rIns="57396" bIns="28698" anchor="t">
            <a:noAutofit/>
          </a:bodyPr>
          <a:lstStyle/>
          <a:p>
            <a:pPr lvl="0"/>
            <a:endParaRPr noProof="0">
              <a:sym typeface="Helvetica Neue"/>
            </a:endParaRPr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xmlns="" id="{CF403FFB-8FDA-4375-A68E-D749BB7B114D}"/>
              </a:ext>
            </a:extLst>
          </p:cNvPr>
          <p:cNvSpPr txBox="1"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05C306-679E-4BA2-814C-701B7903A400}" type="slidenum">
              <a:rPr lang="th-TH" altLang="th-TH">
                <a:solidFill>
                  <a:srgbClr val="000000"/>
                </a:solidFill>
              </a:rPr>
              <a:pPr/>
              <a:t>‹#›</a:t>
            </a:fld>
            <a:endParaRPr lang="th-TH" alt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9663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190626" y="4473774"/>
            <a:ext cx="9810751" cy="372173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0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190626" y="2967046"/>
            <a:ext cx="9810751" cy="495284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xmlns="" id="{9C33B142-F7DF-4298-A23C-FE1713024D1C}"/>
              </a:ext>
            </a:extLst>
          </p:cNvPr>
          <p:cNvSpPr txBox="1"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78B28A-2499-4BB6-A12A-1551CD71FD8C}" type="slidenum">
              <a:rPr lang="th-TH" altLang="th-TH">
                <a:solidFill>
                  <a:srgbClr val="000000"/>
                </a:solidFill>
              </a:rPr>
              <a:pPr/>
              <a:t>‹#›</a:t>
            </a:fld>
            <a:endParaRPr lang="th-TH" alt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52450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57396" tIns="28698" rIns="57396" bIns="28698" anchor="t">
            <a:noAutofit/>
          </a:bodyPr>
          <a:lstStyle/>
          <a:p>
            <a:pPr lvl="0"/>
            <a:endParaRPr noProof="0">
              <a:sym typeface="Helvetica Neue"/>
            </a:endParaRP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xmlns="" id="{1406419B-A4F3-4B7F-860E-3F68C4EA10BA}"/>
              </a:ext>
            </a:extLst>
          </p:cNvPr>
          <p:cNvSpPr txBox="1"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6628F8-F4CD-443F-BC43-86148F338B65}" type="slidenum">
              <a:rPr lang="th-TH" altLang="th-TH">
                <a:solidFill>
                  <a:srgbClr val="000000"/>
                </a:solidFill>
              </a:rPr>
              <a:pPr/>
              <a:t>‹#›</a:t>
            </a:fld>
            <a:endParaRPr lang="th-TH" alt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19420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xmlns="" id="{E7115DC9-BD4B-4A33-81F3-5C1A020190AB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BBD972-5575-4CDD-A7A6-0ACD1505DC60}" type="slidenum">
              <a:rPr lang="th-TH" altLang="th-TH">
                <a:solidFill>
                  <a:srgbClr val="000000"/>
                </a:solidFill>
              </a:rPr>
              <a:pPr/>
              <a:t>‹#›</a:t>
            </a:fld>
            <a:endParaRPr lang="th-TH" alt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748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xmlns="" id="{0D1EE9AD-916F-405C-BC36-5CDC5D716137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5975350" y="6505575"/>
            <a:ext cx="293688" cy="290513"/>
          </a:xfrm>
        </p:spPr>
        <p:txBody>
          <a:bodyPr/>
          <a:lstStyle>
            <a:lvl1pPr>
              <a:defRPr sz="1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00E55CF3-26E2-471E-98A1-BA3965BA4A48}" type="slidenum">
              <a:rPr lang="th-TH" altLang="th-TH">
                <a:solidFill>
                  <a:srgbClr val="000000"/>
                </a:solidFill>
              </a:rPr>
              <a:pPr/>
              <a:t>‹#›</a:t>
            </a:fld>
            <a:endParaRPr lang="th-TH" alt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75142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84605E8-7532-430E-B1E0-1000DA5AFA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lIns="68566" tIns="34283" rIns="68566" bIns="34283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 defTabSz="914377">
              <a:defRPr/>
            </a:pPr>
            <a:fld id="{A0BD2B1B-D303-441F-A91B-B521F5B2E345}" type="datetimeFigureOut">
              <a:rPr lang="en-US" sz="1900">
                <a:solidFill>
                  <a:srgbClr val="000000"/>
                </a:solidFill>
              </a:rPr>
              <a:pPr defTabSz="914377">
                <a:defRPr/>
              </a:pPr>
              <a:t>11/9/2018</a:t>
            </a:fld>
            <a:endParaRPr lang="en-US" sz="1900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68160B5-9867-44F4-8A29-167325BC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lIns="68566" tIns="34283" rIns="68566" bIns="34283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 defTabSz="914377">
              <a:defRPr/>
            </a:pPr>
            <a:endParaRPr lang="en-US" sz="1900">
              <a:solidFill>
                <a:srgbClr val="00000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226F75E-DD64-46CD-B062-438761282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983288" y="6537325"/>
            <a:ext cx="274637" cy="268288"/>
          </a:xfrm>
        </p:spPr>
        <p:txBody>
          <a:bodyPr/>
          <a:lstStyle>
            <a:lvl1pPr>
              <a:defRPr/>
            </a:lvl1pPr>
          </a:lstStyle>
          <a:p>
            <a:fld id="{EEC94D68-A926-41F6-ACCB-376975B45822}" type="slidenum">
              <a:rPr lang="en-US" altLang="th-TH">
                <a:solidFill>
                  <a:srgbClr val="000000"/>
                </a:solidFill>
              </a:rPr>
              <a:pPr/>
              <a:t>‹#›</a:t>
            </a:fld>
            <a:endParaRPr lang="en-US" alt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322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xmlns="" id="{0BB922A3-87B7-48BB-8EAE-96A37B106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xmlns="" id="{67BF24DC-3CBE-4EC8-9BD3-A4F2FE1E6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แก้ไขสไตล์ของข้อความต้นแบบ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xmlns="" id="{D61D5FE3-0264-4B2D-B46D-9D9CEAE0F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C5DF4-8F12-4C96-A83C-B986B566D5AB}" type="datetime1">
              <a:rPr lang="th-TH" smtClean="0"/>
              <a:t>09/11/61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xmlns="" id="{24A4C5F0-4E44-4C70-AB93-E0B3F98FC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h-TH"/>
              <a:t>นายสุรชัย รสโสดา นักวิชาการสาธารณสุขปฏิบัติการ สำนักงานเขตสุขภาพที่ ๘ โทร. ๐๘๙-๘๖๒๐๕๓๐</a:t>
            </a:r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xmlns="" id="{9E455DD1-B570-4F3D-B140-DD18985A9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7688-7AC8-4C09-97E0-E2A00722588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2835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xmlns="" id="{B1F446CF-FCB2-484F-89F1-9D7FBFB6F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xmlns="" id="{51954136-70E2-4682-BAF3-ECFB695BD8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เนื้อหา 3">
            <a:extLst>
              <a:ext uri="{FF2B5EF4-FFF2-40B4-BE49-F238E27FC236}">
                <a16:creationId xmlns:a16="http://schemas.microsoft.com/office/drawing/2014/main" xmlns="" id="{4E62A022-9352-4EFD-924E-EC9E2D38E4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xmlns="" id="{CD4CA1F3-D47D-4645-B862-15815104A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35A-20EA-4821-B480-6A156B764C1C}" type="datetime1">
              <a:rPr lang="th-TH" smtClean="0"/>
              <a:t>09/11/61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xmlns="" id="{8316968A-C5EC-49F9-BED5-3E14E3865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h-TH"/>
              <a:t>นายสุรชัย รสโสดา นักวิชาการสาธารณสุขปฏิบัติการ สำนักงานเขตสุขภาพที่ ๘ โทร. ๐๘๙-๘๖๒๐๕๓๐</a:t>
            </a:r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xmlns="" id="{E12356F2-24F9-44C0-8344-067032322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7688-7AC8-4C09-97E0-E2A00722588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6982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xmlns="" id="{E33B0F7B-40BB-47FA-AD44-D1275EBB8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xmlns="" id="{106ECB16-0C37-4D5B-A239-41AA8701C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แก้ไขสไตล์ของข้อความต้นแบบ</a:t>
            </a:r>
          </a:p>
        </p:txBody>
      </p:sp>
      <p:sp>
        <p:nvSpPr>
          <p:cNvPr id="4" name="ตัวแทนเนื้อหา 3">
            <a:extLst>
              <a:ext uri="{FF2B5EF4-FFF2-40B4-BE49-F238E27FC236}">
                <a16:creationId xmlns:a16="http://schemas.microsoft.com/office/drawing/2014/main" xmlns="" id="{C529EB23-B7B0-4455-A066-698675520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ข้อความ 4">
            <a:extLst>
              <a:ext uri="{FF2B5EF4-FFF2-40B4-BE49-F238E27FC236}">
                <a16:creationId xmlns:a16="http://schemas.microsoft.com/office/drawing/2014/main" xmlns="" id="{522FF892-EA38-4B9B-8B2E-D3547D9938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แก้ไขสไตล์ของข้อความต้นแบบ</a:t>
            </a:r>
          </a:p>
        </p:txBody>
      </p:sp>
      <p:sp>
        <p:nvSpPr>
          <p:cNvPr id="6" name="ตัวแทนเนื้อหา 5">
            <a:extLst>
              <a:ext uri="{FF2B5EF4-FFF2-40B4-BE49-F238E27FC236}">
                <a16:creationId xmlns:a16="http://schemas.microsoft.com/office/drawing/2014/main" xmlns="" id="{FEE0F7F2-2F59-4716-9551-A2D6BB1EDD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7" name="ตัวแทนวันที่ 6">
            <a:extLst>
              <a:ext uri="{FF2B5EF4-FFF2-40B4-BE49-F238E27FC236}">
                <a16:creationId xmlns:a16="http://schemas.microsoft.com/office/drawing/2014/main" xmlns="" id="{02D322FF-B77A-470F-A602-9186F6F93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448A8-11FF-4A5E-9214-25EBD884277E}" type="datetime1">
              <a:rPr lang="th-TH" smtClean="0"/>
              <a:t>09/11/61</a:t>
            </a:fld>
            <a:endParaRPr lang="th-TH"/>
          </a:p>
        </p:txBody>
      </p:sp>
      <p:sp>
        <p:nvSpPr>
          <p:cNvPr id="8" name="ตัวแทนท้ายกระดาษ 7">
            <a:extLst>
              <a:ext uri="{FF2B5EF4-FFF2-40B4-BE49-F238E27FC236}">
                <a16:creationId xmlns:a16="http://schemas.microsoft.com/office/drawing/2014/main" xmlns="" id="{EAC8ECBC-C905-4AF6-B138-BF5997D32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h-TH"/>
              <a:t>นายสุรชัย รสโสดา นักวิชาการสาธารณสุขปฏิบัติการ สำนักงานเขตสุขภาพที่ ๘ โทร. ๐๘๙-๘๖๒๐๕๓๐</a:t>
            </a:r>
          </a:p>
        </p:txBody>
      </p:sp>
      <p:sp>
        <p:nvSpPr>
          <p:cNvPr id="9" name="ตัวแทนหมายเลขสไลด์ 8">
            <a:extLst>
              <a:ext uri="{FF2B5EF4-FFF2-40B4-BE49-F238E27FC236}">
                <a16:creationId xmlns:a16="http://schemas.microsoft.com/office/drawing/2014/main" xmlns="" id="{4E261D86-E2C8-4444-8BED-4C38A8B2B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7688-7AC8-4C09-97E0-E2A00722588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53767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xmlns="" id="{E74AF7C8-DBBF-47D2-B139-036C0295D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วันที่ 2">
            <a:extLst>
              <a:ext uri="{FF2B5EF4-FFF2-40B4-BE49-F238E27FC236}">
                <a16:creationId xmlns:a16="http://schemas.microsoft.com/office/drawing/2014/main" xmlns="" id="{AB20EEF3-B0E9-44D3-B5B4-21DCFFF4E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66BD1-8A9B-4403-B758-B52EC3A752C4}" type="datetime1">
              <a:rPr lang="th-TH" smtClean="0"/>
              <a:t>09/11/61</a:t>
            </a:fld>
            <a:endParaRPr lang="th-TH"/>
          </a:p>
        </p:txBody>
      </p:sp>
      <p:sp>
        <p:nvSpPr>
          <p:cNvPr id="4" name="ตัวแทนท้ายกระดาษ 3">
            <a:extLst>
              <a:ext uri="{FF2B5EF4-FFF2-40B4-BE49-F238E27FC236}">
                <a16:creationId xmlns:a16="http://schemas.microsoft.com/office/drawing/2014/main" xmlns="" id="{4496ECDB-B2EA-4561-94ED-EEC46FE23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h-TH"/>
              <a:t>นายสุรชัย รสโสดา นักวิชาการสาธารณสุขปฏิบัติการ สำนักงานเขตสุขภาพที่ ๘ โทร. ๐๘๙-๘๖๒๐๕๓๐</a:t>
            </a:r>
          </a:p>
        </p:txBody>
      </p:sp>
      <p:sp>
        <p:nvSpPr>
          <p:cNvPr id="5" name="ตัวแทนหมายเลขสไลด์ 4">
            <a:extLst>
              <a:ext uri="{FF2B5EF4-FFF2-40B4-BE49-F238E27FC236}">
                <a16:creationId xmlns:a16="http://schemas.microsoft.com/office/drawing/2014/main" xmlns="" id="{9552C216-DCE2-49A1-BB06-F433AE2E1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7688-7AC8-4C09-97E0-E2A00722588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375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>
            <a:extLst>
              <a:ext uri="{FF2B5EF4-FFF2-40B4-BE49-F238E27FC236}">
                <a16:creationId xmlns:a16="http://schemas.microsoft.com/office/drawing/2014/main" xmlns="" id="{4B7BBC48-5E22-4AE4-8E66-D676E4739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B5C4B-0E74-4872-892A-74F3182692B4}" type="datetime1">
              <a:rPr lang="th-TH" smtClean="0"/>
              <a:t>09/11/61</a:t>
            </a:fld>
            <a:endParaRPr lang="th-TH"/>
          </a:p>
        </p:txBody>
      </p:sp>
      <p:sp>
        <p:nvSpPr>
          <p:cNvPr id="3" name="ตัวแทนท้ายกระดาษ 2">
            <a:extLst>
              <a:ext uri="{FF2B5EF4-FFF2-40B4-BE49-F238E27FC236}">
                <a16:creationId xmlns:a16="http://schemas.microsoft.com/office/drawing/2014/main" xmlns="" id="{EB81749E-700C-4E74-9222-63D8A324D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h-TH"/>
              <a:t>นายสุรชัย รสโสดา นักวิชาการสาธารณสุขปฏิบัติการ สำนักงานเขตสุขภาพที่ ๘ โทร. ๐๘๙-๘๖๒๐๕๓๐</a:t>
            </a:r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xmlns="" id="{B5EBAACD-7C18-4104-A195-25B49CE9D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7688-7AC8-4C09-97E0-E2A00722588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70832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xmlns="" id="{64FF1B3E-E46B-4CB4-A492-B60C9E5B4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xmlns="" id="{D3A0C41D-E133-4D4B-A618-38084F13B9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xmlns="" id="{1716B881-E804-4454-9C4E-30B0710523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แก้ไขสไตล์ของข้อความต้นแบบ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xmlns="" id="{E82B2C6F-36B0-420E-B5B2-2DAE7F735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3E934-9F05-419D-8CDC-2568D19D7C34}" type="datetime1">
              <a:rPr lang="th-TH" smtClean="0"/>
              <a:t>09/11/61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xmlns="" id="{29F3F6C8-40F9-4FD4-93C4-BC7E54E5E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h-TH"/>
              <a:t>นายสุรชัย รสโสดา นักวิชาการสาธารณสุขปฏิบัติการ สำนักงานเขตสุขภาพที่ ๘ โทร. ๐๘๙-๘๖๒๐๕๓๐</a:t>
            </a:r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xmlns="" id="{B7D899EF-4779-40C9-AC23-6BF224C63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7688-7AC8-4C09-97E0-E2A00722588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97058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xmlns="" id="{F562122E-A586-4E0A-AD1C-809A78F9E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รูปภาพ 2">
            <a:extLst>
              <a:ext uri="{FF2B5EF4-FFF2-40B4-BE49-F238E27FC236}">
                <a16:creationId xmlns:a16="http://schemas.microsoft.com/office/drawing/2014/main" xmlns="" id="{A3B7CEE6-87DF-4A9E-991A-2663D83C04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xmlns="" id="{6B00A0F8-28E4-4FA5-94F2-BC56438C83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แก้ไขสไตล์ของข้อความต้นแบบ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xmlns="" id="{854B7B66-892E-405B-B28D-131635F7E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78C99-210E-4941-B44B-B3A8BC8F8CB4}" type="datetime1">
              <a:rPr lang="th-TH" smtClean="0"/>
              <a:t>09/11/61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xmlns="" id="{171DA404-FB4A-4603-94F9-BF5FEE85C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h-TH"/>
              <a:t>นายสุรชัย รสโสดา นักวิชาการสาธารณสุขปฏิบัติการ สำนักงานเขตสุขภาพที่ ๘ โทร. ๐๘๙-๘๖๒๐๕๓๐</a:t>
            </a:r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xmlns="" id="{5A8B3C74-21E6-4E93-98E2-7CE215D86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67688-7AC8-4C09-97E0-E2A00722588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37350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>
            <a:extLst>
              <a:ext uri="{FF2B5EF4-FFF2-40B4-BE49-F238E27FC236}">
                <a16:creationId xmlns:a16="http://schemas.microsoft.com/office/drawing/2014/main" xmlns="" id="{48753977-9264-46E8-978E-9B5B30D06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xmlns="" id="{5C5522E3-2AA7-4DFF-8829-23781959CB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xmlns="" id="{D40D8E38-6200-4133-B534-19DABA4B7D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36A8A-4AEA-4DD1-880E-2C05C4AACF0D}" type="datetime1">
              <a:rPr lang="th-TH" smtClean="0"/>
              <a:t>09/11/61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xmlns="" id="{675768B1-F325-424D-B276-4854AF3B82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h-TH"/>
              <a:t>นายสุรชัย รสโสดา นักวิชาการสาธารณสุขปฏิบัติการ สำนักงานเขตสุขภาพที่ ๘ โทร. ๐๘๙-๘๖๒๐๕๓๐</a:t>
            </a:r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xmlns="" id="{EDAEC164-011B-42E5-BF36-25FEC51397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67688-7AC8-4C09-97E0-E2A00722588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8455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Text">
            <a:extLst>
              <a:ext uri="{FF2B5EF4-FFF2-40B4-BE49-F238E27FC236}">
                <a16:creationId xmlns:a16="http://schemas.microsoft.com/office/drawing/2014/main" xmlns="" id="{DB0C0CA2-0A3B-4FD4-AEEF-2B1688F5816A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893763" y="179388"/>
            <a:ext cx="10406062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vert="horz" wrap="square" lIns="31887" tIns="31887" rIns="31887" bIns="3188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altLang="th-TH">
                <a:sym typeface="Helvetica Neue Medium"/>
              </a:rPr>
              <a:t>Title Text</a:t>
            </a:r>
          </a:p>
        </p:txBody>
      </p:sp>
      <p:sp>
        <p:nvSpPr>
          <p:cNvPr id="6147" name="Body Level One…">
            <a:extLst>
              <a:ext uri="{FF2B5EF4-FFF2-40B4-BE49-F238E27FC236}">
                <a16:creationId xmlns:a16="http://schemas.microsoft.com/office/drawing/2014/main" xmlns="" id="{755B095F-B0B4-4568-9086-2ED7411BDE07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xfrm>
            <a:off x="893763" y="1820863"/>
            <a:ext cx="10406062" cy="442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vert="horz" wrap="square" lIns="31887" tIns="31887" rIns="31887" bIns="3188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altLang="th-TH">
                <a:sym typeface="Helvetica Neue"/>
              </a:rPr>
              <a:t>Body Level One</a:t>
            </a:r>
          </a:p>
          <a:p>
            <a:pPr lvl="1"/>
            <a:r>
              <a:rPr lang="th-TH" altLang="th-TH">
                <a:sym typeface="Helvetica Neue"/>
              </a:rPr>
              <a:t>Body Level Two</a:t>
            </a:r>
          </a:p>
          <a:p>
            <a:pPr lvl="2"/>
            <a:r>
              <a:rPr lang="th-TH" altLang="th-TH">
                <a:sym typeface="Helvetica Neue"/>
              </a:rPr>
              <a:t>Body Level Three</a:t>
            </a:r>
          </a:p>
          <a:p>
            <a:pPr lvl="3"/>
            <a:r>
              <a:rPr lang="th-TH" altLang="th-TH">
                <a:sym typeface="Helvetica Neue"/>
              </a:rPr>
              <a:t>Body Level Four</a:t>
            </a:r>
          </a:p>
          <a:p>
            <a:pPr lvl="4"/>
            <a:r>
              <a:rPr lang="th-TH" altLang="th-TH">
                <a:sym typeface="Helvetica Neue"/>
              </a:rPr>
              <a:t>Body Level Five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xmlns="" id="{0F75B2FA-E5E0-416F-9716-B551DB04E8C4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5983288" y="6535738"/>
            <a:ext cx="274637" cy="269875"/>
          </a:xfrm>
          <a:prstGeom prst="rect">
            <a:avLst/>
          </a:prstGeom>
          <a:ln w="12700">
            <a:miter lim="400000"/>
          </a:ln>
        </p:spPr>
        <p:txBody>
          <a:bodyPr vert="horz" wrap="none" lIns="31887" tIns="31887" rIns="31887" bIns="31887" numCol="1" anchor="t" anchorCtr="0" compatLnSpc="1">
            <a:prstTxWarp prst="textNoShape">
              <a:avLst/>
            </a:prstTxWarp>
            <a:spAutoFit/>
          </a:bodyPr>
          <a:lstStyle>
            <a:lvl1pPr>
              <a:defRPr sz="13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defTabSz="914377"/>
            <a:fld id="{37E699D8-59AF-4E8B-A6A8-1448399032F0}" type="slidenum">
              <a:rPr lang="th-TH" altLang="th-TH">
                <a:solidFill>
                  <a:srgbClr val="000000"/>
                </a:solidFill>
              </a:rPr>
              <a:pPr defTabSz="914377"/>
              <a:t>‹#›</a:t>
            </a:fld>
            <a:endParaRPr lang="th-TH" alt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4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spd="med"/>
  <p:txStyles>
    <p:titleStyle>
      <a:lvl1pPr algn="ctr" defTabSz="487363" rtl="0" eaLnBrk="0" fontAlgn="base" hangingPunct="0">
        <a:spcBef>
          <a:spcPct val="0"/>
        </a:spcBef>
        <a:spcAft>
          <a:spcPct val="0"/>
        </a:spcAft>
        <a:defRPr sz="6600">
          <a:solidFill>
            <a:srgbClr val="000000"/>
          </a:solidFill>
          <a:latin typeface="+mn-lt"/>
          <a:ea typeface="+mn-ea"/>
          <a:cs typeface="+mn-cs"/>
          <a:sym typeface="Helvetica Neue Medium"/>
        </a:defRPr>
      </a:lvl1pPr>
      <a:lvl2pPr algn="ctr" defTabSz="487363" rtl="0" eaLnBrk="0" fontAlgn="base" hangingPunct="0">
        <a:spcBef>
          <a:spcPct val="0"/>
        </a:spcBef>
        <a:spcAft>
          <a:spcPct val="0"/>
        </a:spcAft>
        <a:defRPr sz="6600">
          <a:solidFill>
            <a:srgbClr val="000000"/>
          </a:solidFill>
          <a:latin typeface="+mn-lt"/>
          <a:ea typeface="+mn-ea"/>
          <a:cs typeface="+mn-cs"/>
          <a:sym typeface="Helvetica Neue Medium"/>
        </a:defRPr>
      </a:lvl2pPr>
      <a:lvl3pPr algn="ctr" defTabSz="487363" rtl="0" eaLnBrk="0" fontAlgn="base" hangingPunct="0">
        <a:spcBef>
          <a:spcPct val="0"/>
        </a:spcBef>
        <a:spcAft>
          <a:spcPct val="0"/>
        </a:spcAft>
        <a:defRPr sz="6600">
          <a:solidFill>
            <a:srgbClr val="000000"/>
          </a:solidFill>
          <a:latin typeface="+mn-lt"/>
          <a:ea typeface="+mn-ea"/>
          <a:cs typeface="+mn-cs"/>
          <a:sym typeface="Helvetica Neue Medium"/>
        </a:defRPr>
      </a:lvl3pPr>
      <a:lvl4pPr algn="ctr" defTabSz="487363" rtl="0" eaLnBrk="0" fontAlgn="base" hangingPunct="0">
        <a:spcBef>
          <a:spcPct val="0"/>
        </a:spcBef>
        <a:spcAft>
          <a:spcPct val="0"/>
        </a:spcAft>
        <a:defRPr sz="6600">
          <a:solidFill>
            <a:srgbClr val="000000"/>
          </a:solidFill>
          <a:latin typeface="+mn-lt"/>
          <a:ea typeface="+mn-ea"/>
          <a:cs typeface="+mn-cs"/>
          <a:sym typeface="Helvetica Neue Medium"/>
        </a:defRPr>
      </a:lvl4pPr>
      <a:lvl5pPr algn="ctr" defTabSz="487363" rtl="0" eaLnBrk="0" fontAlgn="base" hangingPunct="0">
        <a:spcBef>
          <a:spcPct val="0"/>
        </a:spcBef>
        <a:spcAft>
          <a:spcPct val="0"/>
        </a:spcAft>
        <a:defRPr sz="6600">
          <a:solidFill>
            <a:srgbClr val="000000"/>
          </a:solidFill>
          <a:latin typeface="+mn-lt"/>
          <a:ea typeface="+mn-ea"/>
          <a:cs typeface="+mn-cs"/>
          <a:sym typeface="Helvetica Neue Medium"/>
        </a:defRPr>
      </a:lvl5pPr>
      <a:lvl6pPr marL="0" marR="0" indent="956591" algn="ctr" defTabSz="48892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147909" algn="ctr" defTabSz="48892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339228" algn="ctr" defTabSz="48892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530546" algn="ctr" defTabSz="48892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6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71475" indent="-371475" algn="l" defTabSz="487363" rtl="0" eaLnBrk="0" fontAlgn="base" hangingPunct="0">
        <a:spcBef>
          <a:spcPts val="3513"/>
        </a:spcBef>
        <a:spcAft>
          <a:spcPct val="0"/>
        </a:spcAft>
        <a:buSzPct val="145000"/>
        <a:buChar char="•"/>
        <a:defRPr sz="2600">
          <a:solidFill>
            <a:srgbClr val="000000"/>
          </a:solidFill>
          <a:latin typeface="Helvetica Neue"/>
          <a:ea typeface="Helvetica Neue"/>
          <a:cs typeface="Helvetica Neue"/>
          <a:sym typeface="Helvetica Neue"/>
        </a:defRPr>
      </a:lvl1pPr>
      <a:lvl2pPr marL="742950" indent="-371475" algn="l" defTabSz="487363" rtl="0" eaLnBrk="0" fontAlgn="base" hangingPunct="0">
        <a:spcBef>
          <a:spcPts val="3513"/>
        </a:spcBef>
        <a:spcAft>
          <a:spcPct val="0"/>
        </a:spcAft>
        <a:buSzPct val="145000"/>
        <a:buChar char="•"/>
        <a:defRPr sz="2600">
          <a:solidFill>
            <a:srgbClr val="000000"/>
          </a:solidFill>
          <a:latin typeface="Helvetica Neue"/>
          <a:ea typeface="Helvetica Neue"/>
          <a:cs typeface="Helvetica Neue"/>
          <a:sym typeface="Helvetica Neue"/>
        </a:defRPr>
      </a:lvl2pPr>
      <a:lvl3pPr marL="1116013" indent="-371475" algn="l" defTabSz="487363" rtl="0" eaLnBrk="0" fontAlgn="base" hangingPunct="0">
        <a:spcBef>
          <a:spcPts val="3513"/>
        </a:spcBef>
        <a:spcAft>
          <a:spcPct val="0"/>
        </a:spcAft>
        <a:buSzPct val="145000"/>
        <a:buChar char="•"/>
        <a:defRPr sz="2600">
          <a:solidFill>
            <a:srgbClr val="000000"/>
          </a:solidFill>
          <a:latin typeface="Helvetica Neue"/>
          <a:ea typeface="Helvetica Neue"/>
          <a:cs typeface="Helvetica Neue"/>
          <a:sym typeface="Helvetica Neue"/>
        </a:defRPr>
      </a:lvl3pPr>
      <a:lvl4pPr marL="1487488" indent="-371475" algn="l" defTabSz="487363" rtl="0" eaLnBrk="0" fontAlgn="base" hangingPunct="0">
        <a:spcBef>
          <a:spcPts val="3513"/>
        </a:spcBef>
        <a:spcAft>
          <a:spcPct val="0"/>
        </a:spcAft>
        <a:buSzPct val="145000"/>
        <a:buChar char="•"/>
        <a:defRPr sz="2600">
          <a:solidFill>
            <a:srgbClr val="000000"/>
          </a:solidFill>
          <a:latin typeface="Helvetica Neue"/>
          <a:ea typeface="Helvetica Neue"/>
          <a:cs typeface="Helvetica Neue"/>
          <a:sym typeface="Helvetica Neue"/>
        </a:defRPr>
      </a:lvl4pPr>
      <a:lvl5pPr marL="1858963" indent="-371475" algn="l" defTabSz="487363" rtl="0" eaLnBrk="0" fontAlgn="base" hangingPunct="0">
        <a:spcBef>
          <a:spcPts val="3513"/>
        </a:spcBef>
        <a:spcAft>
          <a:spcPct val="0"/>
        </a:spcAft>
        <a:buSzPct val="145000"/>
        <a:buChar char="•"/>
        <a:defRPr sz="2600">
          <a:solidFill>
            <a:srgbClr val="000000"/>
          </a:solidFill>
          <a:latin typeface="Helvetica Neue"/>
          <a:ea typeface="Helvetica Neue"/>
          <a:cs typeface="Helvetica Neue"/>
          <a:sym typeface="Helvetica Neue"/>
        </a:defRPr>
      </a:lvl5pPr>
      <a:lvl6pPr marL="2232046" marR="0" indent="-372008" algn="l" defTabSz="488924" rtl="0" latinLnBrk="0">
        <a:lnSpc>
          <a:spcPct val="100000"/>
        </a:lnSpc>
        <a:spcBef>
          <a:spcPts val="3515"/>
        </a:spcBef>
        <a:spcAft>
          <a:spcPts val="0"/>
        </a:spcAft>
        <a:buClrTx/>
        <a:buSzPct val="145000"/>
        <a:buFontTx/>
        <a:buChar char="•"/>
        <a:tabLst/>
        <a:defRPr sz="2667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604054" marR="0" indent="-372008" algn="l" defTabSz="488924" rtl="0" latinLnBrk="0">
        <a:lnSpc>
          <a:spcPct val="100000"/>
        </a:lnSpc>
        <a:spcBef>
          <a:spcPts val="3515"/>
        </a:spcBef>
        <a:spcAft>
          <a:spcPts val="0"/>
        </a:spcAft>
        <a:buClrTx/>
        <a:buSzPct val="145000"/>
        <a:buFontTx/>
        <a:buChar char="•"/>
        <a:tabLst/>
        <a:defRPr sz="2667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976060" marR="0" indent="-372008" algn="l" defTabSz="488924" rtl="0" latinLnBrk="0">
        <a:lnSpc>
          <a:spcPct val="100000"/>
        </a:lnSpc>
        <a:spcBef>
          <a:spcPts val="3515"/>
        </a:spcBef>
        <a:spcAft>
          <a:spcPts val="0"/>
        </a:spcAft>
        <a:buClrTx/>
        <a:buSzPct val="145000"/>
        <a:buFontTx/>
        <a:buChar char="•"/>
        <a:tabLst/>
        <a:defRPr sz="2667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3348068" marR="0" indent="-372008" algn="l" defTabSz="488924" rtl="0" latinLnBrk="0">
        <a:lnSpc>
          <a:spcPct val="100000"/>
        </a:lnSpc>
        <a:spcBef>
          <a:spcPts val="3515"/>
        </a:spcBef>
        <a:spcAft>
          <a:spcPts val="0"/>
        </a:spcAft>
        <a:buClrTx/>
        <a:buSzPct val="145000"/>
        <a:buFontTx/>
        <a:buChar char="•"/>
        <a:tabLst/>
        <a:defRPr sz="2667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8892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33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91318" algn="ctr" defTabSz="48892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33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382636" algn="ctr" defTabSz="48892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33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573955" algn="ctr" defTabSz="48892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33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765273" algn="ctr" defTabSz="48892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33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956591" algn="ctr" defTabSz="48892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33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147909" algn="ctr" defTabSz="48892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33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339228" algn="ctr" defTabSz="48892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33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530546" algn="ctr" defTabSz="48892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33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6B5F6A18-2E97-4BC4-BF59-666B7C1E8178}"/>
              </a:ext>
            </a:extLst>
          </p:cNvPr>
          <p:cNvSpPr txBox="1">
            <a:spLocks/>
          </p:cNvSpPr>
          <p:nvPr/>
        </p:nvSpPr>
        <p:spPr>
          <a:xfrm flipH="1">
            <a:off x="0" y="484414"/>
            <a:ext cx="12192000" cy="1485749"/>
          </a:xfrm>
          <a:prstGeom prst="rect">
            <a:avLst/>
          </a:prstGeom>
          <a:gradFill flip="none" rotWithShape="1">
            <a:gsLst>
              <a:gs pos="0">
                <a:srgbClr val="0093D1"/>
              </a:gs>
              <a:gs pos="100000">
                <a:schemeClr val="bg1"/>
              </a:gs>
            </a:gsLst>
            <a:lin ang="8100000" scaled="1"/>
            <a:tileRect/>
          </a:gradFill>
          <a:ln>
            <a:noFill/>
          </a:ln>
        </p:spPr>
        <p:txBody>
          <a:bodyPr vert="horz" lIns="121909" tIns="60955" rIns="121909" bIns="6095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b="1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8" name="Picture 15">
            <a:extLst>
              <a:ext uri="{FF2B5EF4-FFF2-40B4-BE49-F238E27FC236}">
                <a16:creationId xmlns:a16="http://schemas.microsoft.com/office/drawing/2014/main" xmlns="" id="{1B945E24-7851-4394-B45C-C5FEED4037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02" y="467679"/>
            <a:ext cx="1595434" cy="1485749"/>
          </a:xfrm>
          <a:prstGeom prst="rect">
            <a:avLst/>
          </a:prstGeom>
        </p:spPr>
      </p:pic>
      <p:pic>
        <p:nvPicPr>
          <p:cNvPr id="20" name="Picture 3" descr="C:\Users\Win 8 Pro\Downloads\P_20180509_160303 (1).jpg">
            <a:extLst>
              <a:ext uri="{FF2B5EF4-FFF2-40B4-BE49-F238E27FC236}">
                <a16:creationId xmlns:a16="http://schemas.microsoft.com/office/drawing/2014/main" xmlns="" id="{5659501E-A8FA-4F74-912F-ADE0A5A62B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603" r="7046"/>
          <a:stretch/>
        </p:blipFill>
        <p:spPr bwMode="auto">
          <a:xfrm rot="5400000">
            <a:off x="3963971" y="966251"/>
            <a:ext cx="4524864" cy="6777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รูปภาพ 4">
            <a:extLst>
              <a:ext uri="{FF2B5EF4-FFF2-40B4-BE49-F238E27FC236}">
                <a16:creationId xmlns:a16="http://schemas.microsoft.com/office/drawing/2014/main" xmlns="" id="{E2A1FC3E-9BFD-49B4-A05D-7D9C669D06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5" t="73738" r="17715" b="1313"/>
          <a:stretch/>
        </p:blipFill>
        <p:spPr>
          <a:xfrm>
            <a:off x="0" y="1970163"/>
            <a:ext cx="2007911" cy="537328"/>
          </a:xfrm>
          <a:prstGeom prst="rect">
            <a:avLst/>
          </a:prstGeom>
        </p:spPr>
      </p:pic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xmlns="" id="{5C75123D-5E8D-4C89-B785-339232BE8A71}"/>
              </a:ext>
            </a:extLst>
          </p:cNvPr>
          <p:cNvSpPr/>
          <p:nvPr/>
        </p:nvSpPr>
        <p:spPr>
          <a:xfrm>
            <a:off x="2191313" y="484414"/>
            <a:ext cx="85029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th-TH" sz="4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แผนปฏิบัติการ ปีงบประมาณ </a:t>
            </a:r>
            <a:r>
              <a:rPr lang="en-US" sz="48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2562</a:t>
            </a:r>
            <a:endParaRPr lang="th-TH" sz="4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 algn="r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สำนักการแพทย์ เขตสุขภาพที่  </a:t>
            </a:r>
            <a:r>
              <a:rPr lang="en-US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8</a:t>
            </a:r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กรมการแพทย์</a:t>
            </a:r>
            <a:endParaRPr lang="th-TH" sz="13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9121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มุมมน 5"/>
          <p:cNvSpPr/>
          <p:nvPr/>
        </p:nvSpPr>
        <p:spPr>
          <a:xfrm>
            <a:off x="92322" y="947297"/>
            <a:ext cx="2811741" cy="5910704"/>
          </a:xfrm>
          <a:prstGeom prst="roundRect">
            <a:avLst/>
          </a:prstGeom>
          <a:solidFill>
            <a:srgbClr val="F8CBA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51" tIns="38876" rIns="77751" bIns="38876" rtlCol="0" anchor="ctr"/>
          <a:lstStyle/>
          <a:p>
            <a:pPr algn="ctr"/>
            <a:endParaRPr lang="th-TH" sz="31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0" name="คำบรรยายภาพแบบสี่เหลี่ยมมุมมน 9"/>
          <p:cNvSpPr/>
          <p:nvPr/>
        </p:nvSpPr>
        <p:spPr>
          <a:xfrm>
            <a:off x="1466915" y="960154"/>
            <a:ext cx="1405870" cy="668646"/>
          </a:xfrm>
          <a:prstGeom prst="wedgeRoundRectCallou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7751" tIns="38876" rIns="77751" bIns="38876" rtlCol="0" anchor="ctr"/>
          <a:lstStyle/>
          <a:p>
            <a:pPr algn="ctr"/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สูติกรรม</a:t>
            </a:r>
            <a:endParaRPr lang="th-TH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5190" y="1786396"/>
            <a:ext cx="2606004" cy="3556386"/>
          </a:xfrm>
          <a:prstGeom prst="rect">
            <a:avLst/>
          </a:prstGeom>
          <a:noFill/>
        </p:spPr>
        <p:txBody>
          <a:bodyPr wrap="square" lIns="77751" tIns="38876" rIns="77751" bIns="38876" rtlCol="0">
            <a:spAutoFit/>
          </a:bodyPr>
          <a:lstStyle/>
          <a:p>
            <a:r>
              <a:rPr lang="th-TH" sz="22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Symbol"/>
              </a:rPr>
              <a:t>โครงการ </a:t>
            </a:r>
            <a:r>
              <a:rPr lang="th-TH" sz="24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ปฏิบัติการนิเทศลดแม่ตาย เขต 8  + </a:t>
            </a:r>
            <a:r>
              <a:rPr lang="en-US" sz="24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external audit </a:t>
            </a:r>
          </a:p>
          <a:p>
            <a:r>
              <a:rPr lang="th-TH" sz="2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</a:t>
            </a:r>
          </a:p>
          <a:p>
            <a:pPr marL="388757" indent="-388757">
              <a:buFont typeface="Symbol" pitchFamily="18" charset="2"/>
              <a:buChar char="·"/>
            </a:pPr>
            <a:r>
              <a:rPr lang="th-TH" sz="2200" b="1" dirty="0">
                <a:latin typeface="TH SarabunPSK" panose="020B0500040200020003" pitchFamily="34" charset="-34"/>
                <a:cs typeface="TH SarabunPSK" panose="020B0500040200020003" pitchFamily="34" charset="-34"/>
                <a:sym typeface="Symbol"/>
              </a:rPr>
              <a:t>ประชุมทีมเกี่ยวกับระบบ </a:t>
            </a:r>
            <a:r>
              <a:rPr lang="en-US" sz="2200" b="1" dirty="0">
                <a:latin typeface="TH SarabunPSK" panose="020B0500040200020003" pitchFamily="34" charset="-34"/>
                <a:cs typeface="TH SarabunPSK" panose="020B0500040200020003" pitchFamily="34" charset="-34"/>
                <a:sym typeface="Symbol"/>
              </a:rPr>
              <a:t>Refer</a:t>
            </a:r>
          </a:p>
          <a:p>
            <a:pPr marL="388757" indent="-388757">
              <a:buFont typeface="Symbol" pitchFamily="18" charset="2"/>
              <a:buChar char="·"/>
            </a:pPr>
            <a:r>
              <a:rPr lang="en-US" sz="2200" b="1" dirty="0">
                <a:latin typeface="TH SarabunPSK" panose="020B0500040200020003" pitchFamily="34" charset="-34"/>
                <a:cs typeface="TH SarabunPSK" panose="020B0500040200020003" pitchFamily="34" charset="-34"/>
                <a:sym typeface="Symbol"/>
              </a:rPr>
              <a:t>PNC </a:t>
            </a:r>
            <a:r>
              <a:rPr lang="th-TH" sz="2200" b="1" dirty="0">
                <a:latin typeface="TH SarabunPSK" panose="020B0500040200020003" pitchFamily="34" charset="-34"/>
                <a:cs typeface="TH SarabunPSK" panose="020B0500040200020003" pitchFamily="34" charset="-34"/>
                <a:sym typeface="Symbol"/>
              </a:rPr>
              <a:t>สาขาแม่และเด็ก</a:t>
            </a:r>
          </a:p>
          <a:p>
            <a:endParaRPr lang="en-US" sz="2200" b="1" dirty="0">
              <a:latin typeface="TH SarabunPSK" panose="020B0500040200020003" pitchFamily="34" charset="-34"/>
              <a:cs typeface="TH SarabunPSK" panose="020B0500040200020003" pitchFamily="34" charset="-34"/>
              <a:sym typeface="Symbol"/>
            </a:endParaRPr>
          </a:p>
          <a:p>
            <a:endParaRPr lang="th-TH" sz="2200" b="1" u="sng" dirty="0">
              <a:solidFill>
                <a:srgbClr val="0000CC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Symbol"/>
            </a:endParaRPr>
          </a:p>
          <a:p>
            <a:endParaRPr lang="th-TH" sz="2200" b="1" u="sng" dirty="0">
              <a:solidFill>
                <a:srgbClr val="0000CC"/>
              </a:solidFill>
              <a:latin typeface="TH SarabunPSK" panose="020B0500040200020003" pitchFamily="34" charset="-34"/>
              <a:cs typeface="TH SarabunPSK" panose="020B0500040200020003" pitchFamily="34" charset="-34"/>
              <a:sym typeface="Symbol"/>
            </a:endParaRPr>
          </a:p>
        </p:txBody>
      </p:sp>
      <p:sp>
        <p:nvSpPr>
          <p:cNvPr id="12" name="สี่เหลี่ยมผืนผ้ามุมมน 11"/>
          <p:cNvSpPr/>
          <p:nvPr/>
        </p:nvSpPr>
        <p:spPr>
          <a:xfrm>
            <a:off x="3157206" y="960154"/>
            <a:ext cx="2811741" cy="5897846"/>
          </a:xfrm>
          <a:prstGeom prst="roundRect">
            <a:avLst/>
          </a:prstGeom>
          <a:solidFill>
            <a:srgbClr val="F8CBA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51" tIns="38876" rIns="77751" bIns="38876" rtlCol="0" anchor="ctr"/>
          <a:lstStyle/>
          <a:p>
            <a:pPr algn="ctr"/>
            <a:endParaRPr lang="th-TH" sz="31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คำบรรยายภาพแบบสี่เหลี่ยมมุมมน 12"/>
          <p:cNvSpPr/>
          <p:nvPr/>
        </p:nvSpPr>
        <p:spPr>
          <a:xfrm>
            <a:off x="4560903" y="960154"/>
            <a:ext cx="1405870" cy="668646"/>
          </a:xfrm>
          <a:prstGeom prst="wedgeRoundRectCallout">
            <a:avLst/>
          </a:prstGeom>
          <a:ln w="28575">
            <a:solidFill>
              <a:srgbClr val="FF6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7751" tIns="38876" rIns="77751" bIns="38876" rtlCol="0" anchor="ctr"/>
          <a:lstStyle/>
          <a:p>
            <a:pPr algn="ctr"/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มะเร็ง</a:t>
            </a:r>
            <a:endParaRPr lang="th-TH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58533" y="1753419"/>
            <a:ext cx="2609087" cy="4618216"/>
          </a:xfrm>
          <a:prstGeom prst="rect">
            <a:avLst/>
          </a:prstGeom>
          <a:noFill/>
        </p:spPr>
        <p:txBody>
          <a:bodyPr wrap="square" lIns="77751" tIns="38876" rIns="77751" bIns="38876" rtlCol="0">
            <a:spAutoFit/>
          </a:bodyPr>
          <a:lstStyle/>
          <a:p>
            <a:r>
              <a:rPr lang="th-TH" sz="24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1.โครงการ พัฒนาคุณภาพทะเบียนมะเร็ง</a:t>
            </a:r>
          </a:p>
          <a:p>
            <a:r>
              <a:rPr lang="th-TH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มี 3 กิจกรรม คือ</a:t>
            </a:r>
          </a:p>
          <a:p>
            <a:r>
              <a:rPr lang="en-US" sz="2100" b="1" dirty="0">
                <a:latin typeface="TH SarabunPSK" panose="020B0500040200020003" pitchFamily="34" charset="-34"/>
                <a:cs typeface="TH SarabunPSK" panose="020B0500040200020003" pitchFamily="34" charset="-34"/>
                <a:sym typeface="Symbol"/>
              </a:rPr>
              <a:t> </a:t>
            </a:r>
            <a:r>
              <a:rPr lang="en-US" sz="21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Pop - base </a:t>
            </a:r>
          </a:p>
          <a:p>
            <a:r>
              <a:rPr lang="en-US" sz="21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th-TH" sz="21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ปี 59 – 60)  จ.อุดรธานี</a:t>
            </a:r>
          </a:p>
          <a:p>
            <a:r>
              <a:rPr lang="en-US" sz="2100" b="1" dirty="0">
                <a:latin typeface="TH SarabunPSK" panose="020B0500040200020003" pitchFamily="34" charset="-34"/>
                <a:cs typeface="TH SarabunPSK" panose="020B0500040200020003" pitchFamily="34" charset="-34"/>
                <a:sym typeface="Symbol"/>
              </a:rPr>
              <a:t> </a:t>
            </a:r>
            <a:r>
              <a:rPr lang="en-US" sz="21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Hos-base (</a:t>
            </a:r>
            <a:r>
              <a:rPr lang="th-TH" sz="21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ปี 59 – 60)  รพศ.อุดรธานี ,รพ.สกลนคร และ รพ.หนองคาย</a:t>
            </a:r>
          </a:p>
          <a:p>
            <a:pPr marL="291568" indent="-291568">
              <a:buFont typeface="Symbol" pitchFamily="18" charset="2"/>
              <a:buChar char="·"/>
            </a:pPr>
            <a:r>
              <a:rPr lang="th-TH" sz="2100" b="1" dirty="0">
                <a:latin typeface="TH SarabunPSK" panose="020B0500040200020003" pitchFamily="34" charset="-34"/>
                <a:cs typeface="TH SarabunPSK" panose="020B0500040200020003" pitchFamily="34" charset="-34"/>
                <a:sym typeface="Symbol"/>
              </a:rPr>
              <a:t>วิเคราะห์ฐานข้อมูล  </a:t>
            </a:r>
            <a:r>
              <a:rPr lang="en-US" sz="2100" b="1" dirty="0">
                <a:latin typeface="TH SarabunPSK" panose="020B0500040200020003" pitchFamily="34" charset="-34"/>
                <a:cs typeface="TH SarabunPSK" panose="020B0500040200020003" pitchFamily="34" charset="-34"/>
                <a:sym typeface="Symbol"/>
              </a:rPr>
              <a:t>CHCA </a:t>
            </a:r>
            <a:r>
              <a:rPr lang="th-TH" sz="2100" b="1" dirty="0">
                <a:latin typeface="TH SarabunPSK" panose="020B0500040200020003" pitchFamily="34" charset="-34"/>
                <a:cs typeface="TH SarabunPSK" panose="020B0500040200020003" pitchFamily="34" charset="-34"/>
                <a:sym typeface="Symbol"/>
              </a:rPr>
              <a:t>ในเขต </a:t>
            </a:r>
            <a:r>
              <a:rPr lang="th-TH" sz="2100" b="1" dirty="0" smtClean="0">
                <a:latin typeface="TH SarabunPSK" panose="020B0500040200020003" pitchFamily="34" charset="-34"/>
                <a:cs typeface="TH SarabunPSK" panose="020B0500040200020003" pitchFamily="34" charset="-34"/>
                <a:sym typeface="Symbol"/>
              </a:rPr>
              <a:t>8</a:t>
            </a:r>
            <a:endParaRPr lang="th-TH" sz="21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20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2.โครงการตรวจคัดกรองมะเร็งตับ และท่อน้ำดี ณ โรงพยาบาลนาวังเฉลิมพระเกียรติ 80 พรรษา ปี 62 </a:t>
            </a:r>
            <a:r>
              <a:rPr lang="th-TH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(กลุ่มเป้าหมาย 500 คน)</a:t>
            </a:r>
          </a:p>
        </p:txBody>
      </p:sp>
      <p:sp>
        <p:nvSpPr>
          <p:cNvPr id="15" name="สี่เหลี่ยมผืนผ้ามุมมน 14"/>
          <p:cNvSpPr/>
          <p:nvPr/>
        </p:nvSpPr>
        <p:spPr>
          <a:xfrm>
            <a:off x="6268989" y="947114"/>
            <a:ext cx="2811741" cy="5910886"/>
          </a:xfrm>
          <a:prstGeom prst="roundRect">
            <a:avLst/>
          </a:prstGeom>
          <a:solidFill>
            <a:srgbClr val="F8CBA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51" tIns="38876" rIns="77751" bIns="38876" rtlCol="0" anchor="ctr"/>
          <a:lstStyle/>
          <a:p>
            <a:pPr algn="ctr"/>
            <a:endParaRPr lang="th-TH" sz="31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6" name="คำบรรยายภาพแบบสี่เหลี่ยมมุมมน 15"/>
          <p:cNvSpPr/>
          <p:nvPr/>
        </p:nvSpPr>
        <p:spPr>
          <a:xfrm>
            <a:off x="7649616" y="960154"/>
            <a:ext cx="1405870" cy="668646"/>
          </a:xfrm>
          <a:prstGeom prst="wedgeRoundRectCallout">
            <a:avLst/>
          </a:prstGeom>
          <a:ln w="28575">
            <a:solidFill>
              <a:srgbClr val="FF6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7751" tIns="38876" rIns="77751" bIns="38876" rtlCol="0" anchor="ctr"/>
          <a:lstStyle/>
          <a:p>
            <a:pPr algn="ctr"/>
            <a:r>
              <a:rPr lang="th-TH" sz="31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ยาเสพติด</a:t>
            </a:r>
            <a:endParaRPr lang="th-TH" sz="31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70316" y="1786396"/>
            <a:ext cx="2609087" cy="4187328"/>
          </a:xfrm>
          <a:prstGeom prst="rect">
            <a:avLst/>
          </a:prstGeom>
          <a:noFill/>
        </p:spPr>
        <p:txBody>
          <a:bodyPr wrap="square" lIns="77751" tIns="38876" rIns="77751" bIns="38876" rtlCol="0">
            <a:spAutoFit/>
          </a:bodyPr>
          <a:lstStyle/>
          <a:p>
            <a:r>
              <a:rPr lang="th-TH" sz="20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โครงการชุมชนต้นแบบเพื่อรองรับแผนระบบบริการด้าน </a:t>
            </a:r>
            <a:r>
              <a:rPr lang="th-TH" sz="2400" b="1" dirty="0" err="1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ยาเสพติด</a:t>
            </a:r>
            <a:r>
              <a:rPr lang="th-TH" sz="24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สุราและบุหรี่ </a:t>
            </a:r>
            <a:r>
              <a:rPr lang="en-US" sz="2400" b="1" dirty="0" err="1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Udon</a:t>
            </a:r>
            <a:r>
              <a:rPr lang="en-US" sz="24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model 2562</a:t>
            </a:r>
          </a:p>
          <a:p>
            <a:r>
              <a:rPr lang="th-TH" sz="2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มีกิจกรรม ดังนี้</a:t>
            </a:r>
          </a:p>
          <a:p>
            <a:pPr marL="291568" indent="-291568">
              <a:buFont typeface="Symbol" pitchFamily="18" charset="2"/>
              <a:buChar char="·"/>
            </a:pPr>
            <a:r>
              <a:rPr lang="en-US" sz="2200" b="1" dirty="0">
                <a:latin typeface="TH SarabunPSK" panose="020B0500040200020003" pitchFamily="34" charset="-34"/>
                <a:cs typeface="TH SarabunPSK" panose="020B0500040200020003" pitchFamily="34" charset="-34"/>
                <a:sym typeface="Symbol"/>
              </a:rPr>
              <a:t>Community Base Approach</a:t>
            </a:r>
          </a:p>
          <a:p>
            <a:pPr marL="291568" indent="-291568">
              <a:buFont typeface="Symbol" pitchFamily="18" charset="2"/>
              <a:buChar char="·"/>
            </a:pPr>
            <a:r>
              <a:rPr lang="th-TH" sz="2200" b="1" dirty="0">
                <a:latin typeface="TH SarabunPSK" panose="020B0500040200020003" pitchFamily="34" charset="-34"/>
                <a:cs typeface="TH SarabunPSK" panose="020B0500040200020003" pitchFamily="34" charset="-34"/>
                <a:sym typeface="Symbol"/>
              </a:rPr>
              <a:t>อบรมพัฒนาศักยภาพบุคลากรสาธารณสุข และแกนนำชุมชน</a:t>
            </a:r>
          </a:p>
          <a:p>
            <a:endParaRPr lang="th-TH" sz="2200" b="1" dirty="0">
              <a:latin typeface="TH SarabunPSK" panose="020B0500040200020003" pitchFamily="34" charset="-34"/>
              <a:cs typeface="TH SarabunPSK" panose="020B0500040200020003" pitchFamily="34" charset="-34"/>
              <a:sym typeface="Symbol"/>
            </a:endParaRPr>
          </a:p>
          <a:p>
            <a:endParaRPr lang="th-TH" sz="17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8" name="สี่เหลี่ยมผืนผ้ามุมมน 17"/>
          <p:cNvSpPr/>
          <p:nvPr/>
        </p:nvSpPr>
        <p:spPr>
          <a:xfrm>
            <a:off x="9327200" y="943589"/>
            <a:ext cx="2811741" cy="5914411"/>
          </a:xfrm>
          <a:prstGeom prst="roundRect">
            <a:avLst/>
          </a:prstGeom>
          <a:solidFill>
            <a:srgbClr val="F8CBA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51" tIns="38876" rIns="77751" bIns="38876" rtlCol="0" anchor="ctr"/>
          <a:lstStyle/>
          <a:p>
            <a:pPr algn="ctr"/>
            <a:endParaRPr lang="th-TH" sz="31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9" name="คำบรรยายภาพแบบสี่เหลี่ยมมุมมน 18"/>
          <p:cNvSpPr/>
          <p:nvPr/>
        </p:nvSpPr>
        <p:spPr>
          <a:xfrm>
            <a:off x="10733071" y="960154"/>
            <a:ext cx="1405870" cy="668646"/>
          </a:xfrm>
          <a:prstGeom prst="wedgeRoundRectCallout">
            <a:avLst/>
          </a:prstGeom>
          <a:ln w="28575">
            <a:solidFill>
              <a:srgbClr val="FF6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7751" tIns="38876" rIns="77751" bIns="38876" rtlCol="0" anchor="ctr"/>
          <a:lstStyle/>
          <a:p>
            <a:pPr algn="ctr"/>
            <a:r>
              <a:rPr lang="en-US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IMC</a:t>
            </a:r>
            <a:endParaRPr lang="th-TH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461919" y="1786396"/>
            <a:ext cx="2609087" cy="3140888"/>
          </a:xfrm>
          <a:prstGeom prst="rect">
            <a:avLst/>
          </a:prstGeom>
          <a:noFill/>
        </p:spPr>
        <p:txBody>
          <a:bodyPr wrap="square" lIns="77751" tIns="38876" rIns="77751" bIns="38876" rtlCol="0">
            <a:spAutoFit/>
          </a:bodyPr>
          <a:lstStyle/>
          <a:p>
            <a:r>
              <a:rPr lang="th-TH" sz="2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b="1" dirty="0" smtClean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โครงการพัฒนา</a:t>
            </a:r>
            <a:r>
              <a:rPr lang="th-TH" sz="24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ศักยภาพบุคลากร ที่ปฏิบัติงาน  </a:t>
            </a:r>
            <a:r>
              <a:rPr lang="en-US" sz="2400" b="1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Intermediate care </a:t>
            </a:r>
            <a:endParaRPr lang="th-TH" sz="2400" b="1" dirty="0">
              <a:solidFill>
                <a:srgbClr val="0000FF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2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มีกิจกรรม ดังนี้</a:t>
            </a:r>
          </a:p>
          <a:p>
            <a:pPr marL="291568" indent="-291568">
              <a:buFont typeface="Symbol" pitchFamily="18" charset="2"/>
              <a:buChar char="·"/>
            </a:pPr>
            <a:r>
              <a:rPr lang="th-TH" sz="2200" b="1" dirty="0">
                <a:latin typeface="TH SarabunPSK" panose="020B0500040200020003" pitchFamily="34" charset="-34"/>
                <a:cs typeface="TH SarabunPSK" panose="020B0500040200020003" pitchFamily="34" charset="-34"/>
                <a:sym typeface="Symbol"/>
              </a:rPr>
              <a:t>อบรมพยาบาลฟื้นฟู  สภาพระยะสั้นระยะ เวลา 3  วัน </a:t>
            </a:r>
          </a:p>
          <a:p>
            <a:r>
              <a:rPr lang="th-TH" sz="2200" b="1" dirty="0">
                <a:latin typeface="TH SarabunPSK" panose="020B0500040200020003" pitchFamily="34" charset="-34"/>
                <a:cs typeface="TH SarabunPSK" panose="020B0500040200020003" pitchFamily="34" charset="-34"/>
                <a:sym typeface="Symbol"/>
              </a:rPr>
              <a:t> (กลุ่มเป้าหมาย 118 คน)</a:t>
            </a:r>
          </a:p>
          <a:p>
            <a:endParaRPr lang="th-TH" sz="2200" b="1" u="sng" dirty="0">
              <a:latin typeface="TH SarabunPSK" panose="020B0500040200020003" pitchFamily="34" charset="-34"/>
              <a:cs typeface="TH SarabunPSK" panose="020B0500040200020003" pitchFamily="34" charset="-34"/>
              <a:sym typeface="Symbol"/>
            </a:endParaRPr>
          </a:p>
          <a:p>
            <a:endParaRPr lang="th-TH" sz="17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6553" y="6344565"/>
            <a:ext cx="2403278" cy="427382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77751" tIns="38876" rIns="77751" bIns="38876" rtlCol="0">
            <a:spAutoFit/>
          </a:bodyPr>
          <a:lstStyle/>
          <a:p>
            <a:pPr algn="ctr"/>
            <a:r>
              <a:rPr lang="th-TH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งบประมาณ 100,000 บาท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59264" y="6385589"/>
            <a:ext cx="2403278" cy="427382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77751" tIns="38876" rIns="77751" bIns="38876" rtlCol="0">
            <a:spAutoFit/>
          </a:bodyPr>
          <a:lstStyle/>
          <a:p>
            <a:pPr algn="ctr"/>
            <a:r>
              <a:rPr lang="th-TH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งบประมาณ 302,580 บาท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89015" y="6350960"/>
            <a:ext cx="2403278" cy="427382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77751" tIns="38876" rIns="77751" bIns="38876" rtlCol="0">
            <a:spAutoFit/>
          </a:bodyPr>
          <a:lstStyle/>
          <a:p>
            <a:pPr algn="ctr"/>
            <a:r>
              <a:rPr lang="th-TH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งบประมาณ 400,000 บาท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564823" y="6344565"/>
            <a:ext cx="2403278" cy="427382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77751" tIns="38876" rIns="77751" bIns="38876" rtlCol="0">
            <a:spAutoFit/>
          </a:bodyPr>
          <a:lstStyle/>
          <a:p>
            <a:pPr algn="ctr"/>
            <a:r>
              <a:rPr lang="th-TH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งบประมาณ 197,420 บาท</a:t>
            </a:r>
          </a:p>
        </p:txBody>
      </p:sp>
      <p:sp>
        <p:nvSpPr>
          <p:cNvPr id="24" name="กล่องข้อความ 5">
            <a:extLst>
              <a:ext uri="{FF2B5EF4-FFF2-40B4-BE49-F238E27FC236}">
                <a16:creationId xmlns:a16="http://schemas.microsoft.com/office/drawing/2014/main" xmlns="" id="{16A4984A-EAAF-40A3-B4E3-FE9545B19FA2}"/>
              </a:ext>
            </a:extLst>
          </p:cNvPr>
          <p:cNvSpPr txBox="1"/>
          <p:nvPr/>
        </p:nvSpPr>
        <p:spPr>
          <a:xfrm>
            <a:off x="517236" y="99330"/>
            <a:ext cx="11120581" cy="684000"/>
          </a:xfrm>
          <a:prstGeom prst="parallelogram">
            <a:avLst>
              <a:gd name="adj" fmla="val 68073"/>
            </a:avLst>
          </a:prstGeom>
          <a:solidFill>
            <a:srgbClr val="FFC000">
              <a:alpha val="69804"/>
            </a:srgbClr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defPPr>
              <a:defRPr lang="th-TH"/>
            </a:defPPr>
            <a:lvl1pPr>
              <a:spcBef>
                <a:spcPct val="0"/>
              </a:spcBef>
              <a:buNone/>
              <a:defRPr sz="6000" b="1">
                <a:solidFill>
                  <a:schemeClr val="bg1"/>
                </a:solidFill>
                <a:latin typeface="DB Adman X" panose="02000506090000020004" pitchFamily="2" charset="-34"/>
                <a:ea typeface="+mj-ea"/>
                <a:cs typeface="DB Adman X" panose="02000506090000020004" pitchFamily="2" charset="-34"/>
              </a:defRPr>
            </a:lvl1pPr>
          </a:lstStyle>
          <a:p>
            <a:pPr algn="ctr"/>
            <a:r>
              <a:rPr lang="th-TH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แผนงานโครงการ 1 </a:t>
            </a:r>
            <a:r>
              <a:rPr lang="en-US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Million Co - Creations  Projects 2019 </a:t>
            </a:r>
            <a:r>
              <a:rPr lang="th-TH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เขตสุขภาพ ที่ 8 </a:t>
            </a:r>
          </a:p>
        </p:txBody>
      </p:sp>
    </p:spTree>
    <p:extLst>
      <p:ext uri="{BB962C8B-B14F-4D97-AF65-F5344CB8AC3E}">
        <p14:creationId xmlns:p14="http://schemas.microsoft.com/office/powerpoint/2010/main" val="4651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กล่องข้อความ 5">
            <a:extLst>
              <a:ext uri="{FF2B5EF4-FFF2-40B4-BE49-F238E27FC236}">
                <a16:creationId xmlns:a16="http://schemas.microsoft.com/office/drawing/2014/main" xmlns="" id="{16A4984A-EAAF-40A3-B4E3-FE9545B19FA2}"/>
              </a:ext>
            </a:extLst>
          </p:cNvPr>
          <p:cNvSpPr txBox="1"/>
          <p:nvPr/>
        </p:nvSpPr>
        <p:spPr>
          <a:xfrm>
            <a:off x="240144" y="256349"/>
            <a:ext cx="11610109" cy="684000"/>
          </a:xfrm>
          <a:prstGeom prst="parallelogram">
            <a:avLst>
              <a:gd name="adj" fmla="val 68073"/>
            </a:avLst>
          </a:prstGeom>
          <a:solidFill>
            <a:srgbClr val="FFC000">
              <a:alpha val="69804"/>
            </a:srgbClr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defPPr>
              <a:defRPr lang="th-TH"/>
            </a:defPPr>
            <a:lvl1pPr>
              <a:spcBef>
                <a:spcPct val="0"/>
              </a:spcBef>
              <a:buNone/>
              <a:defRPr sz="6000" b="1">
                <a:solidFill>
                  <a:schemeClr val="bg1"/>
                </a:solidFill>
                <a:latin typeface="DB Adman X" panose="02000506090000020004" pitchFamily="2" charset="-34"/>
                <a:ea typeface="+mj-ea"/>
                <a:cs typeface="DB Adman X" panose="02000506090000020004" pitchFamily="2" charset="-34"/>
              </a:defRPr>
            </a:lvl1pPr>
          </a:lstStyle>
          <a:p>
            <a:pPr algn="ctr"/>
            <a:r>
              <a:rPr lang="en-US" sz="32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แผนงานโครงการ โรงพยาบาลมะเร็งอุดรธานี ที่สนับสนุนเขตสุขภาพที่ 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  </a:t>
            </a:r>
            <a:r>
              <a:rPr lang="th-TH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ปี </a:t>
            </a:r>
            <a:r>
              <a:rPr lang="en-US" sz="32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2562</a:t>
            </a:r>
            <a:endParaRPr lang="th-TH" sz="32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737973"/>
              </p:ext>
            </p:extLst>
          </p:nvPr>
        </p:nvGraphicFramePr>
        <p:xfrm>
          <a:off x="240144" y="1437095"/>
          <a:ext cx="11610109" cy="51175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9217"/>
                <a:gridCol w="4760685"/>
                <a:gridCol w="3277271"/>
                <a:gridCol w="290293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ที่</a:t>
                      </a:r>
                      <a:endParaRPr lang="en-GB" sz="24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โครงการ</a:t>
                      </a:r>
                      <a:endParaRPr lang="en-GB" sz="2800" b="1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กลุ่มเป้าหมาย</a:t>
                      </a:r>
                      <a:endParaRPr lang="en-GB" sz="2800" b="1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8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ระยะเวลาดำเนินการ</a:t>
                      </a:r>
                      <a:endParaRPr lang="en-GB" sz="2800" b="1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endParaRPr lang="en-GB" sz="24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โครงการ</a:t>
                      </a:r>
                      <a:r>
                        <a:rPr lang="th-TH" sz="2400" b="1" dirty="0" err="1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บูรณา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การพัฒนามาตรฐานการดูแลผู้ป่วยโรคมะเร็งระยะท้าย ประจำปี  </a:t>
                      </a:r>
                      <a:r>
                        <a:rPr lang="en-GB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2562</a:t>
                      </a:r>
                      <a:endParaRPr lang="en-GB" sz="2400" b="1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พยาบาล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วิชาชีพในเครือข่าย เขต </a:t>
                      </a:r>
                      <a:r>
                        <a:rPr lang="en-GB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 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และ </a:t>
                      </a:r>
                      <a:r>
                        <a:rPr lang="en-GB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8 </a:t>
                      </a: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จำนวน </a:t>
                      </a:r>
                      <a:r>
                        <a:rPr lang="en-GB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50 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คน  </a:t>
                      </a:r>
                      <a:endParaRPr lang="en-US" sz="2400" b="1" dirty="0" smtClean="0"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ที่ยังไม่ผ่านหลักสูตรตั้งแต่ </a:t>
                      </a:r>
                      <a:r>
                        <a:rPr lang="en-GB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 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วัน)</a:t>
                      </a:r>
                      <a:endParaRPr lang="en-GB" sz="2400" b="1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r>
                        <a:rPr lang="en-US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 </a:t>
                      </a:r>
                      <a:r>
                        <a:rPr lang="en-US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en-US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13 </a:t>
                      </a: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ก.พ.</a:t>
                      </a:r>
                      <a:r>
                        <a:rPr lang="en-US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25</a:t>
                      </a:r>
                      <a:r>
                        <a:rPr lang="en-GB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62</a:t>
                      </a:r>
                      <a:endParaRPr lang="en-GB" sz="2400" b="1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  <a:endParaRPr lang="en-GB" sz="24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โครงการอบรมเชิงปฏิบัติการพยาบาลประสานงานผู้ป่วยโรคมะเร็ง (</a:t>
                      </a:r>
                      <a:r>
                        <a:rPr lang="en-GB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Basic cancer nurse coordinators, BCNC) 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ประจำปี  </a:t>
                      </a:r>
                      <a:r>
                        <a:rPr lang="en-GB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2562</a:t>
                      </a:r>
                      <a:endParaRPr lang="en-GB" sz="2400" b="1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พยาบาล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วิชาชีพในเครือข่าย</a:t>
                      </a: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เขต</a:t>
                      </a:r>
                      <a:r>
                        <a:rPr lang="th-TH" sz="2400" b="1" baseline="0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en-GB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 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และ </a:t>
                      </a:r>
                      <a:r>
                        <a:rPr lang="en-GB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8</a:t>
                      </a: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จำนวน </a:t>
                      </a:r>
                      <a:r>
                        <a:rPr lang="en-GB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50 </a:t>
                      </a: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คน </a:t>
                      </a:r>
                      <a:endParaRPr lang="th-TH" sz="2400" b="1" dirty="0" smtClean="0"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ที่ยังไม่ผ่านการอบรม)</a:t>
                      </a:r>
                      <a:endParaRPr lang="en-GB" sz="2400" b="1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1 - 3 </a:t>
                      </a: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พ.ค.</a:t>
                      </a:r>
                      <a:r>
                        <a:rPr lang="en-US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25</a:t>
                      </a:r>
                      <a:r>
                        <a:rPr lang="en-GB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62</a:t>
                      </a:r>
                      <a:endParaRPr lang="en-GB" sz="2400" b="1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</a:t>
                      </a:r>
                      <a:endParaRPr lang="en-GB" sz="24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โครงการอบรมเครือข่ายเชิงปฏิบัติการพยาบาลผู้ป่วยมะเร็งที่ได้รับยาเคมีบำบัด  ประจำปี </a:t>
                      </a:r>
                      <a:r>
                        <a:rPr lang="en-GB" sz="2400" b="1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2562</a:t>
                      </a:r>
                      <a:endParaRPr lang="en-GB" sz="2400" b="1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พยาบาล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วิชาชีพในเครือข่าย เขต 7 และ 8 </a:t>
                      </a: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จำนวน </a:t>
                      </a:r>
                      <a:r>
                        <a:rPr lang="en-US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30</a:t>
                      </a: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คน </a:t>
                      </a:r>
                      <a:endParaRPr lang="th-TH" sz="2400" b="1" dirty="0" smtClean="0"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GB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ที่ยังไม่ผ่านการอบรม)</a:t>
                      </a:r>
                      <a:endParaRPr lang="en-GB" sz="2400" b="1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3 - 28 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มิ.ย. </a:t>
                      </a:r>
                      <a:r>
                        <a:rPr lang="en-US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25</a:t>
                      </a:r>
                      <a:r>
                        <a:rPr lang="en-GB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62</a:t>
                      </a:r>
                      <a:endParaRPr lang="en-GB" sz="2400" b="1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  <a:endParaRPr lang="en-GB" sz="2400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โครงการสนับสนุนการอบรมหลักสูตรฝึกอบรมพยาบาลเฉพาะทาง สาขาการพยาบาลผู้ป่วยมะเร็ง (</a:t>
                      </a:r>
                      <a:r>
                        <a:rPr lang="en-GB" sz="2400" b="1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 </a:t>
                      </a:r>
                      <a:r>
                        <a:rPr lang="th-TH" sz="2400" b="1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เดือน)</a:t>
                      </a:r>
                      <a:endParaRPr lang="en-GB" sz="2400" b="1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- </a:t>
                      </a: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พยาบาล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วิชาชีพในเครือข่าย เขต </a:t>
                      </a:r>
                      <a:r>
                        <a:rPr lang="en-GB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7 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และ </a:t>
                      </a:r>
                      <a:r>
                        <a:rPr lang="en-GB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8</a:t>
                      </a:r>
                      <a:r>
                        <a:rPr lang="en-GB" sz="2400" b="1" baseline="0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baseline="0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จำนวน </a:t>
                      </a:r>
                      <a:r>
                        <a:rPr lang="en-US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40</a:t>
                      </a: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dirty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คน</a:t>
                      </a:r>
                      <a:endParaRPr lang="en-GB" sz="2400" b="1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ส.ค.</a:t>
                      </a:r>
                      <a:r>
                        <a:rPr lang="en-US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-</a:t>
                      </a:r>
                      <a:r>
                        <a:rPr lang="en-US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พ.ย. </a:t>
                      </a:r>
                      <a:r>
                        <a:rPr lang="en-US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25</a:t>
                      </a:r>
                      <a:r>
                        <a:rPr lang="en-GB" sz="2400" b="1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62</a:t>
                      </a:r>
                      <a:endParaRPr lang="en-GB" sz="2400" b="1" dirty="0">
                        <a:effectLst/>
                        <a:latin typeface="TH SarabunPSK" pitchFamily="34" charset="-34"/>
                        <a:ea typeface="Calibri"/>
                        <a:cs typeface="TH SarabunPSK" pitchFamily="34" charset="-34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620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xmlns="" id="{B22DA4AE-CCB2-4F47-B2F2-9F1A0683AE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68"/>
          <a:stretch>
            <a:fillRect/>
          </a:stretch>
        </p:blipFill>
        <p:spPr bwMode="auto">
          <a:xfrm>
            <a:off x="6363093" y="867265"/>
            <a:ext cx="3886986" cy="5637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xmlns="" id="{429BA12F-0E9B-4851-B042-FBB2B87183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" r="48651"/>
          <a:stretch>
            <a:fillRect/>
          </a:stretch>
        </p:blipFill>
        <p:spPr bwMode="auto">
          <a:xfrm>
            <a:off x="2083324" y="744718"/>
            <a:ext cx="4012676" cy="5759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395013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8802</TotalTime>
  <Words>382</Words>
  <Application>Microsoft Office PowerPoint</Application>
  <PresentationFormat>กำหนดเอง</PresentationFormat>
  <Paragraphs>55</Paragraphs>
  <Slides>4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2</vt:i4>
      </vt:variant>
      <vt:variant>
        <vt:lpstr>ชื่อเรื่องภาพนิ่ง</vt:lpstr>
      </vt:variant>
      <vt:variant>
        <vt:i4>4</vt:i4>
      </vt:variant>
    </vt:vector>
  </HeadingPairs>
  <TitlesOfParts>
    <vt:vector size="6" baseType="lpstr">
      <vt:lpstr>ธีมของ Office</vt:lpstr>
      <vt:lpstr>White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Superman</dc:creator>
  <cp:lastModifiedBy>patcharin</cp:lastModifiedBy>
  <cp:revision>642</cp:revision>
  <cp:lastPrinted>2018-07-09T04:44:43Z</cp:lastPrinted>
  <dcterms:created xsi:type="dcterms:W3CDTF">2018-05-31T03:52:16Z</dcterms:created>
  <dcterms:modified xsi:type="dcterms:W3CDTF">2018-11-09T03:13:23Z</dcterms:modified>
</cp:coreProperties>
</file>